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AF"/>
    <a:srgbClr val="0F6B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4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88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12D81-E109-47A2-B84E-FE227F0E3F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B86B090-C4CB-40AE-A1EA-B2293B3D1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555218-9D94-4A00-9CF5-C3F033D976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FCA27E6-068E-457A-8AA5-3A68DEB77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6951571-733E-4254-84F8-905253A1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745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BC2646-141A-4E42-A2E2-708F3189B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398075A-D195-4D1B-BA04-EF22F1469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506FC8-A891-4A8A-A9B7-E9DCCA159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4499AAA-2EF2-44ED-9E9E-29B9141F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EB5659-2221-4FF2-88B6-A15211F51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660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3C6CA6D-A668-46E5-A37D-335565EE2C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6A43810-7059-4AE7-AFD3-B69BAB6C59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BFCEA3-5EA8-40E1-92C5-F86E56167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494363E-283C-44E8-95E0-FD272D32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7083D1-E0B2-4388-8138-831E28509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352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B217BE-AD9A-411D-B5F3-BDD072BD5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10D5FC-9DC4-420C-8BC3-C73E8326A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336F3A-E5BC-4497-BDDA-E2363D02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F12E73-6A1D-4831-86A8-0C6A7BB6C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3361B1-9BFA-401F-BA0D-7CEE46077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804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BCE7B5-8B58-4B4E-BFDB-875F7D9C0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54BCA49-328D-4AF4-8905-F410AAB77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339C308-2701-4EC0-B52B-CAC9A044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2019D7-91C0-4F9C-BF7F-D7B6E5A2D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E7D00F-1BC8-4133-9205-EDB7283BA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5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A76C0C-7609-4693-93A1-00AF55511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CFEAC97-60AF-489E-A9F5-4DD8FD2DF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A5A3125-421D-4B1D-A64D-872300C13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98E497-7C78-49B9-B19F-53D6F352F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F74336B-5F8F-424C-949C-3D8F5714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4E4B6E-F7BF-4930-9EC9-81312093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97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A4965A-E9B2-4C3A-B702-BB24709C7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B52403B-2862-4C48-BDAD-65CAB0AD2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D1C956-77EC-48CB-A47C-2B292BA6A4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1480D29-0B0D-4678-94F4-C934E46CEF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57154B-1704-4005-83A4-E3AD314A54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43632A9-3183-4011-B896-B5D01DB5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7AE6DE-A8C7-4F0D-9705-D58178B55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6A6A4073-00B2-43A7-95EB-A6487A42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741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3A30E7-7E14-4F04-8113-A97947324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A07AE89-0DCD-428D-A069-5819115DB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59A29E5-5437-4913-BFF9-BBCA9AD1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51F9BA-EC02-4601-BCFE-33C3CDC7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91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56C071D-3BAB-4638-A775-C07FDA84E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DC4C43-B517-4C9F-AF66-038212A06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2E40BBD-3677-4960-8AAF-1771385BF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391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A33989-8346-4845-A6CF-41F514F72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787F7E1-B8AF-40B9-A2F7-1CC4596DE2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5697B5-5BF6-478D-84BC-44C42C8D5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EBD6A0-0711-4179-B6A2-1C93EB7B5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9485C72-59DF-4DD0-9ED7-FFF9ECA0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52400EE-19AB-4A5B-97FD-C6F1F02B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293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745E9D-34BD-4026-9EF4-3F39955A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4F88D6-281C-4B0A-8555-9B0B9C8579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A28187-9054-40BB-B662-D5B17AADB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E09999F-5DB5-4E65-A775-43F173193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60F98D-1E96-4EB7-A4AB-C0E627BF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37D75F-EA29-4731-AB14-58EB3926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61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19AE77A-E931-4894-9EC1-E123225C2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019D85-4E5D-42EC-AB09-65F73BB23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CE64F3-655B-43A7-B545-B1F4546BF4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DB655-66C9-4D84-BCD8-572273902ABB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E802AE-196A-4A90-98EF-8CF5BB736F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4856D7-33E2-4935-BC28-1B76E5044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371EB-998D-4476-B764-E3BBE703DB5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8277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0657702-2CAF-47C9-9C3E-AD9D993EA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6350" y="2406480"/>
            <a:ext cx="4809439" cy="2911236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696AC73C-236A-4BED-939C-9AD81DC968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70" y="1155078"/>
            <a:ext cx="5029636" cy="469433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1950B2C-602A-4DDB-A0EE-BA425948E3DF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70" y="6107298"/>
            <a:ext cx="2435525" cy="444688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B4F6608A-71F7-4C31-A350-4CA395602C15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303" y="5354000"/>
            <a:ext cx="1165970" cy="1165970"/>
          </a:xfrm>
          <a:prstGeom prst="rect">
            <a:avLst/>
          </a:prstGeom>
        </p:spPr>
      </p:pic>
      <p:sp>
        <p:nvSpPr>
          <p:cNvPr id="18" name="Rechteck 17">
            <a:extLst>
              <a:ext uri="{FF2B5EF4-FFF2-40B4-BE49-F238E27FC236}">
                <a16:creationId xmlns:a16="http://schemas.microsoft.com/office/drawing/2014/main" id="{99058D36-2C93-4EC2-BD43-942B68A99EEF}"/>
              </a:ext>
            </a:extLst>
          </p:cNvPr>
          <p:cNvSpPr/>
          <p:nvPr/>
        </p:nvSpPr>
        <p:spPr>
          <a:xfrm>
            <a:off x="331446" y="467089"/>
            <a:ext cx="8311665" cy="377434"/>
          </a:xfrm>
          <a:prstGeom prst="rect">
            <a:avLst/>
          </a:prstGeom>
          <a:solidFill>
            <a:srgbClr val="0F6B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44000"/>
            <a:r>
              <a:rPr lang="de-DE" dirty="0"/>
              <a:t>Ihre Unterstützung zu Therapiemanagement und Patientenführung im Praxisalltag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C34D3A77-B489-4D24-897E-23965828581E}"/>
              </a:ext>
            </a:extLst>
          </p:cNvPr>
          <p:cNvSpPr txBox="1"/>
          <p:nvPr/>
        </p:nvSpPr>
        <p:spPr>
          <a:xfrm>
            <a:off x="3717984" y="5634246"/>
            <a:ext cx="6829463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000" b="1" dirty="0"/>
              <a:t>Begeben Sie sich auf Entdeckungstour!</a:t>
            </a:r>
          </a:p>
          <a:p>
            <a:r>
              <a:rPr lang="de-DE" sz="3200" b="1" dirty="0" err="1">
                <a:solidFill>
                  <a:srgbClr val="0060AF"/>
                </a:solidFill>
              </a:rPr>
              <a:t>www.onkologie-produktkompass.de</a:t>
            </a:r>
            <a:endParaRPr lang="de-DE" sz="3200" b="1" dirty="0">
              <a:solidFill>
                <a:srgbClr val="0060AF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442A588D-B0E2-4076-90FA-028538849415}"/>
              </a:ext>
            </a:extLst>
          </p:cNvPr>
          <p:cNvSpPr txBox="1"/>
          <p:nvPr/>
        </p:nvSpPr>
        <p:spPr>
          <a:xfrm>
            <a:off x="331446" y="2552608"/>
            <a:ext cx="6068797" cy="28161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F6BB4"/>
              </a:buCl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0060AF"/>
                </a:solidFill>
              </a:rPr>
              <a:t>Steckbrief</a:t>
            </a:r>
            <a:r>
              <a:rPr lang="de-DE" b="1" dirty="0"/>
              <a:t> 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Fokussierte Zusammenfassung der Fachinformation</a:t>
            </a:r>
          </a:p>
          <a:p>
            <a:pPr marL="285750" indent="-285750">
              <a:spcAft>
                <a:spcPts val="600"/>
              </a:spcAft>
              <a:buClr>
                <a:srgbClr val="0F6BB4"/>
              </a:buCl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0060AF"/>
                </a:solidFill>
              </a:rPr>
              <a:t>Patientencoaching</a:t>
            </a:r>
            <a:r>
              <a:rPr lang="de-DE" dirty="0">
                <a:solidFill>
                  <a:srgbClr val="0060AF"/>
                </a:solidFill>
              </a:rPr>
              <a:t/>
            </a:r>
            <a:br>
              <a:rPr lang="de-DE" dirty="0">
                <a:solidFill>
                  <a:srgbClr val="0060AF"/>
                </a:solidFill>
              </a:rPr>
            </a:br>
            <a:r>
              <a:rPr lang="de-DE" dirty="0">
                <a:solidFill>
                  <a:srgbClr val="0060AF"/>
                </a:solidFill>
              </a:rPr>
              <a:t>Ü</a:t>
            </a:r>
            <a:r>
              <a:rPr lang="de-DE" dirty="0"/>
              <a:t>bersichtlicher Leitfaden für das Patientengespräch</a:t>
            </a:r>
          </a:p>
          <a:p>
            <a:pPr marL="285750" indent="-285750">
              <a:spcAft>
                <a:spcPts val="600"/>
              </a:spcAft>
              <a:buClr>
                <a:srgbClr val="0F6BB4"/>
              </a:buCl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0060AF"/>
                </a:solidFill>
              </a:rPr>
              <a:t>Patienteninformation</a:t>
            </a:r>
            <a:r>
              <a:rPr lang="de-DE" dirty="0">
                <a:solidFill>
                  <a:srgbClr val="0060AF"/>
                </a:solidFill>
              </a:rPr>
              <a:t/>
            </a:r>
            <a:br>
              <a:rPr lang="de-DE" dirty="0">
                <a:solidFill>
                  <a:srgbClr val="0060AF"/>
                </a:solidFill>
              </a:rPr>
            </a:br>
            <a:r>
              <a:rPr lang="de-DE" dirty="0"/>
              <a:t>Merkblatt zur Abgabe an Ihre Patienten</a:t>
            </a:r>
          </a:p>
          <a:p>
            <a:pPr marL="285750" indent="-285750">
              <a:spcAft>
                <a:spcPts val="600"/>
              </a:spcAft>
              <a:buClr>
                <a:srgbClr val="0F6BB4"/>
              </a:buClr>
              <a:buFont typeface="Arial" panose="020B0604020202020204" pitchFamily="34" charset="0"/>
              <a:buChar char="•"/>
            </a:pPr>
            <a:r>
              <a:rPr lang="de-DE" b="1" dirty="0">
                <a:solidFill>
                  <a:srgbClr val="0060AF"/>
                </a:solidFill>
              </a:rPr>
              <a:t>Therapiemonitoring</a:t>
            </a:r>
            <a:r>
              <a:rPr lang="de-DE" dirty="0"/>
              <a:t>,</a:t>
            </a:r>
            <a:r>
              <a:rPr lang="de-DE" b="1" dirty="0"/>
              <a:t> </a:t>
            </a:r>
            <a:r>
              <a:rPr lang="de-DE" b="1" dirty="0">
                <a:solidFill>
                  <a:srgbClr val="0060AF"/>
                </a:solidFill>
              </a:rPr>
              <a:t>Interaktionen</a:t>
            </a:r>
            <a:r>
              <a:rPr lang="de-DE" b="1" dirty="0"/>
              <a:t> </a:t>
            </a:r>
            <a:r>
              <a:rPr lang="de-DE" dirty="0"/>
              <a:t>und </a:t>
            </a:r>
            <a:r>
              <a:rPr lang="de-DE" b="1" dirty="0">
                <a:solidFill>
                  <a:srgbClr val="0060AF"/>
                </a:solidFill>
              </a:rPr>
              <a:t>Nebenwirkungsmanagement</a:t>
            </a:r>
            <a:r>
              <a:rPr lang="de-DE" dirty="0">
                <a:solidFill>
                  <a:srgbClr val="0060AF"/>
                </a:solidFill>
              </a:rPr>
              <a:t/>
            </a:r>
            <a:br>
              <a:rPr lang="de-DE" dirty="0">
                <a:solidFill>
                  <a:srgbClr val="0060AF"/>
                </a:solidFill>
              </a:rPr>
            </a:br>
            <a:r>
              <a:rPr lang="de-DE" dirty="0"/>
              <a:t>Alle Details zum Therapiemanagement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6F3FCB72-9B5D-44D6-B7AD-17BC21D02516}"/>
              </a:ext>
            </a:extLst>
          </p:cNvPr>
          <p:cNvSpPr txBox="1"/>
          <p:nvPr/>
        </p:nvSpPr>
        <p:spPr>
          <a:xfrm>
            <a:off x="331446" y="1970086"/>
            <a:ext cx="83116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Behalten Sie den Überblick über alle onkologischen Arzneimittel von Novartis:</a:t>
            </a:r>
          </a:p>
        </p:txBody>
      </p:sp>
    </p:spTree>
    <p:extLst>
      <p:ext uri="{BB962C8B-B14F-4D97-AF65-F5344CB8AC3E}">
        <p14:creationId xmlns:p14="http://schemas.microsoft.com/office/powerpoint/2010/main" val="2186376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5C068D91F14842B5F02FEEBAA2B818" ma:contentTypeVersion="10" ma:contentTypeDescription="Create a new document." ma:contentTypeScope="" ma:versionID="242bb0d7db174f0a9aca820ee3c1ebb4">
  <xsd:schema xmlns:xsd="http://www.w3.org/2001/XMLSchema" xmlns:xs="http://www.w3.org/2001/XMLSchema" xmlns:p="http://schemas.microsoft.com/office/2006/metadata/properties" xmlns:ns3="1ba340e2-32be-4841-ab3b-bd83bd339e95" xmlns:ns4="dcb3bce2-dc1b-4308-a6f8-f3c7c39f5f59" targetNamespace="http://schemas.microsoft.com/office/2006/metadata/properties" ma:root="true" ma:fieldsID="9d92a79870362bef2527cf0a4fd838c5" ns3:_="" ns4:_="">
    <xsd:import namespace="1ba340e2-32be-4841-ab3b-bd83bd339e95"/>
    <xsd:import namespace="dcb3bce2-dc1b-4308-a6f8-f3c7c39f5f5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340e2-32be-4841-ab3b-bd83bd339e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3bce2-dc1b-4308-a6f8-f3c7c39f5f5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CF3075-DBB0-41CC-8A41-9D0944A1EC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340e2-32be-4841-ab3b-bd83bd339e95"/>
    <ds:schemaRef ds:uri="dcb3bce2-dc1b-4308-a6f8-f3c7c39f5f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3FCA2D3-695B-4BE3-8C69-6FA735D232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843576-F1B6-41B5-9DB9-A7B65F78560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1ba340e2-32be-4841-ab3b-bd83bd339e9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dcb3bce2-dc1b-4308-a6f8-f3c7c39f5f5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Breitbild</PresentationFormat>
  <Paragraphs>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Nicole Comtesse</dc:creator>
  <cp:lastModifiedBy>unger, baerbel</cp:lastModifiedBy>
  <cp:revision>12</cp:revision>
  <dcterms:created xsi:type="dcterms:W3CDTF">2020-05-22T12:06:00Z</dcterms:created>
  <dcterms:modified xsi:type="dcterms:W3CDTF">2020-05-26T10:45:43Z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0x0101001D5C068D91F14842B5F02FEEBAA2B818</vt:lpwstr>
  </property>
</Properties>
</file>